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89" r:id="rId2"/>
  </p:sld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0"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319D9-0944-6BBE-AF27-19C584A39A63}" v="256" dt="2023-06-05T18:09:31.501"/>
    <p1510:client id="{C57B3229-AA78-4E6F-8049-F1DFE0FFD121}" v="15" dt="2023-06-05T16:21:44.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6/5/2023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543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6/5/2023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40541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6/5/2023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91834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6/5/2023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63930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6/5/2023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70162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6/5/2023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43229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6/5/2023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5748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6/5/2023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7567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6/5/2023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39398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6/5/2023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3506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6/5/2023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6824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6/5/2023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97133311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2" r:id="rId6"/>
    <p:sldLayoutId id="2147483778" r:id="rId7"/>
    <p:sldLayoutId id="2147483779" r:id="rId8"/>
    <p:sldLayoutId id="2147483780" r:id="rId9"/>
    <p:sldLayoutId id="2147483781" r:id="rId10"/>
    <p:sldLayoutId id="2147483783"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Laid wine bottles, glass and grapes">
            <a:extLst>
              <a:ext uri="{FF2B5EF4-FFF2-40B4-BE49-F238E27FC236}">
                <a16:creationId xmlns:a16="http://schemas.microsoft.com/office/drawing/2014/main" id="{E6E52EB4-36F0-B63B-3A95-54FE88D89030}"/>
              </a:ext>
            </a:extLst>
          </p:cNvPr>
          <p:cNvPicPr>
            <a:picLocks noChangeAspect="1"/>
          </p:cNvPicPr>
          <p:nvPr/>
        </p:nvPicPr>
        <p:blipFill rotWithShape="1">
          <a:blip r:embed="rId2"/>
          <a:srcRect r="15627" b="-1"/>
          <a:stretch/>
        </p:blipFill>
        <p:spPr>
          <a:xfrm>
            <a:off x="-2" y="10"/>
            <a:ext cx="8668512" cy="6857990"/>
          </a:xfrm>
          <a:prstGeom prst="rect">
            <a:avLst/>
          </a:prstGeom>
        </p:spPr>
      </p:pic>
      <p:sp>
        <p:nvSpPr>
          <p:cNvPr id="28" name="Rectangle 27">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848600" y="1122363"/>
            <a:ext cx="4023360" cy="3204134"/>
          </a:xfrm>
        </p:spPr>
        <p:txBody>
          <a:bodyPr anchor="b">
            <a:normAutofit/>
          </a:bodyPr>
          <a:lstStyle/>
          <a:p>
            <a:r>
              <a:rPr lang="en-US" sz="4800" dirty="0">
                <a:latin typeface="Times New Roman"/>
                <a:cs typeface="Calibri Light"/>
              </a:rPr>
              <a:t>Wine Quality Prediction</a:t>
            </a:r>
            <a:endParaRPr lang="en-US" sz="4800" dirty="0">
              <a:latin typeface="Times New Roman"/>
              <a:cs typeface="Times New Roman"/>
            </a:endParaRP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6280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8" name="Rectangle 3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application, Teams&#10;&#10;Description automatically generated">
            <a:extLst>
              <a:ext uri="{FF2B5EF4-FFF2-40B4-BE49-F238E27FC236}">
                <a16:creationId xmlns:a16="http://schemas.microsoft.com/office/drawing/2014/main" id="{28D4F167-DFA4-3C3B-7EC3-391041211171}"/>
              </a:ext>
            </a:extLst>
          </p:cNvPr>
          <p:cNvPicPr>
            <a:picLocks noChangeAspect="1"/>
          </p:cNvPicPr>
          <p:nvPr/>
        </p:nvPicPr>
        <p:blipFill rotWithShape="1">
          <a:blip r:embed="rId2"/>
          <a:srcRect t="8021" b="8024"/>
          <a:stretch/>
        </p:blipFill>
        <p:spPr>
          <a:xfrm>
            <a:off x="20" y="10"/>
            <a:ext cx="12191981" cy="6857990"/>
          </a:xfrm>
          <a:prstGeom prst="rect">
            <a:avLst/>
          </a:prstGeom>
        </p:spPr>
      </p:pic>
      <p:sp>
        <p:nvSpPr>
          <p:cNvPr id="49" name="Rectangle 4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8087AA-D1B5-8BA3-5C44-2B02B5A52144}"/>
              </a:ext>
            </a:extLst>
          </p:cNvPr>
          <p:cNvSpPr>
            <a:spLocks noGrp="1"/>
          </p:cNvSpPr>
          <p:nvPr>
            <p:ph type="title"/>
          </p:nvPr>
        </p:nvSpPr>
        <p:spPr>
          <a:xfrm>
            <a:off x="779505" y="4107928"/>
            <a:ext cx="9078562" cy="2750457"/>
          </a:xfrm>
        </p:spPr>
        <p:txBody>
          <a:bodyPr vert="horz" lIns="91440" tIns="45720" rIns="91440" bIns="45720" rtlCol="0" anchor="b">
            <a:noAutofit/>
          </a:bodyPr>
          <a:lstStyle/>
          <a:p>
            <a:r>
              <a:rPr lang="en-US" sz="2400" b="0" dirty="0">
                <a:solidFill>
                  <a:schemeClr val="bg1"/>
                </a:solidFill>
                <a:latin typeface="Times New Roman"/>
                <a:cs typeface="Times New Roman"/>
              </a:rPr>
              <a:t>This graph was generated by  performing the binary classification by converting the target variable into binary labels and it can be viewed by  trains multiple classifiers,  predictions on the test set was generated, and  the confusion matrices was calculated  and visualized with the help of heatmaps. The  confusion matrices provide insights into the performance of each classifier in terms of correctly and incorrectly classified instances.</a:t>
            </a:r>
            <a:endParaRPr lang="en-US" sz="2400">
              <a:solidFill>
                <a:schemeClr val="bg1"/>
              </a:solidFill>
              <a:latin typeface="Times New Roman"/>
              <a:cs typeface="Times New Roman"/>
            </a:endParaRPr>
          </a:p>
          <a:p>
            <a:endParaRPr lang="en-US" sz="2100">
              <a:solidFill>
                <a:schemeClr val="bg1"/>
              </a:solidFill>
            </a:endParaRPr>
          </a:p>
        </p:txBody>
      </p:sp>
    </p:spTree>
    <p:extLst>
      <p:ext uri="{BB962C8B-B14F-4D97-AF65-F5344CB8AC3E}">
        <p14:creationId xmlns:p14="http://schemas.microsoft.com/office/powerpoint/2010/main" val="3892877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4" name="Rectangle 63">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876A3B96-548D-4065-BDF2-75D017415E78}"/>
              </a:ext>
            </a:extLst>
          </p:cNvPr>
          <p:cNvPicPr>
            <a:picLocks noChangeAspect="1"/>
          </p:cNvPicPr>
          <p:nvPr/>
        </p:nvPicPr>
        <p:blipFill rotWithShape="1">
          <a:blip r:embed="rId2"/>
          <a:srcRect r="-1" b="6924"/>
          <a:stretch/>
        </p:blipFill>
        <p:spPr>
          <a:xfrm>
            <a:off x="-2" y="10"/>
            <a:ext cx="7620763" cy="6857990"/>
          </a:xfrm>
          <a:prstGeom prst="rect">
            <a:avLst/>
          </a:prstGeom>
        </p:spPr>
      </p:pic>
      <p:sp>
        <p:nvSpPr>
          <p:cNvPr id="66" name="Rectangle 65">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7EA93-58C4-8625-5391-6679F847C956}"/>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2000" b="0" dirty="0">
                <a:latin typeface="Times New Roman"/>
                <a:cs typeface="Times New Roman"/>
              </a:rPr>
              <a:t>Cross-validation helps to obtain a more reliable estimate of a model's performance. By considering multiple subsets of the dataset, cross-validation reduces the bias and variance that may be present in a single train-test split, providing a more robust evaluation of the model's performance.</a:t>
            </a:r>
            <a:endParaRPr lang="en-US" sz="2000">
              <a:latin typeface="Times New Roman"/>
              <a:cs typeface="Times New Roman"/>
            </a:endParaRPr>
          </a:p>
          <a:p>
            <a:endParaRPr lang="en-US" sz="1900"/>
          </a:p>
          <a:p>
            <a:endParaRPr lang="en-US" sz="1900"/>
          </a:p>
        </p:txBody>
      </p:sp>
      <p:sp>
        <p:nvSpPr>
          <p:cNvPr id="68" name="Rectangle 6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9156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10;&#10;Description automatically generated">
            <a:extLst>
              <a:ext uri="{FF2B5EF4-FFF2-40B4-BE49-F238E27FC236}">
                <a16:creationId xmlns:a16="http://schemas.microsoft.com/office/drawing/2014/main" id="{DA5447E5-1AE8-4C14-5D2A-5BFE8EB560A0}"/>
              </a:ext>
            </a:extLst>
          </p:cNvPr>
          <p:cNvPicPr>
            <a:picLocks noChangeAspect="1"/>
          </p:cNvPicPr>
          <p:nvPr/>
        </p:nvPicPr>
        <p:blipFill rotWithShape="1">
          <a:blip r:embed="rId2"/>
          <a:srcRect t="3882" b="7883"/>
          <a:stretch/>
        </p:blipFill>
        <p:spPr>
          <a:xfrm>
            <a:off x="-2" y="10"/>
            <a:ext cx="12192002" cy="6857990"/>
          </a:xfrm>
          <a:prstGeom prst="rect">
            <a:avLst/>
          </a:prstGeom>
        </p:spPr>
      </p:pic>
      <p:sp>
        <p:nvSpPr>
          <p:cNvPr id="14" name="Rectangle 13">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30E5BD-17D7-7C0A-94DC-43B620C23005}"/>
              </a:ext>
            </a:extLst>
          </p:cNvPr>
          <p:cNvSpPr>
            <a:spLocks noGrp="1"/>
          </p:cNvSpPr>
          <p:nvPr>
            <p:ph type="title"/>
          </p:nvPr>
        </p:nvSpPr>
        <p:spPr>
          <a:xfrm>
            <a:off x="7848600" y="1340077"/>
            <a:ext cx="4023360" cy="3204134"/>
          </a:xfrm>
        </p:spPr>
        <p:txBody>
          <a:bodyPr vert="horz" lIns="91440" tIns="45720" rIns="91440" bIns="45720" rtlCol="0" anchor="b">
            <a:normAutofit/>
          </a:bodyPr>
          <a:lstStyle/>
          <a:p>
            <a:r>
              <a:rPr lang="en-US" sz="1900" b="0" dirty="0">
                <a:solidFill>
                  <a:schemeClr val="tx1">
                    <a:lumMod val="95000"/>
                    <a:lumOff val="5000"/>
                  </a:schemeClr>
                </a:solidFill>
                <a:latin typeface="Times New Roman"/>
                <a:cs typeface="Times New Roman"/>
              </a:rPr>
              <a:t>T</a:t>
            </a:r>
            <a:r>
              <a:rPr lang="en-US" sz="2000" b="0" dirty="0">
                <a:solidFill>
                  <a:schemeClr val="tx1">
                    <a:lumMod val="95000"/>
                    <a:lumOff val="5000"/>
                  </a:schemeClr>
                </a:solidFill>
                <a:latin typeface="Times New Roman"/>
                <a:cs typeface="Times New Roman"/>
              </a:rPr>
              <a:t>he ROC (Receiver Operating Characteristic) curve is a graphical representation used in machine learning to evaluate the performance of a classification model The ROC curve provides a visual representation of the performance of the  RandomForestClassifier in distinguishing between different classes. </a:t>
            </a:r>
            <a:endParaRPr lang="en-US" sz="2000">
              <a:solidFill>
                <a:schemeClr val="tx1">
                  <a:lumMod val="95000"/>
                  <a:lumOff val="5000"/>
                </a:schemeClr>
              </a:solidFill>
              <a:latin typeface="Times New Roman"/>
              <a:cs typeface="Times New Roman"/>
            </a:endParaRPr>
          </a:p>
          <a:p>
            <a:endParaRPr lang="en-US" sz="1900">
              <a:solidFill>
                <a:schemeClr val="bg1"/>
              </a:solidFill>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3404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Diagram&#10;&#10;Description automatically generated">
            <a:extLst>
              <a:ext uri="{FF2B5EF4-FFF2-40B4-BE49-F238E27FC236}">
                <a16:creationId xmlns:a16="http://schemas.microsoft.com/office/drawing/2014/main" id="{C7531DA7-DDBF-4B0C-9959-B9A0E2E3D469}"/>
              </a:ext>
            </a:extLst>
          </p:cNvPr>
          <p:cNvPicPr>
            <a:picLocks noChangeAspect="1"/>
          </p:cNvPicPr>
          <p:nvPr/>
        </p:nvPicPr>
        <p:blipFill rotWithShape="1">
          <a:blip r:embed="rId2"/>
          <a:srcRect t="6656" r="1" b="8404"/>
          <a:stretch/>
        </p:blipFill>
        <p:spPr>
          <a:xfrm>
            <a:off x="583656" y="499236"/>
            <a:ext cx="11024687" cy="5688918"/>
          </a:xfrm>
          <a:prstGeom prst="rect">
            <a:avLst/>
          </a:prstGeom>
        </p:spPr>
      </p:pic>
    </p:spTree>
    <p:extLst>
      <p:ext uri="{BB962C8B-B14F-4D97-AF65-F5344CB8AC3E}">
        <p14:creationId xmlns:p14="http://schemas.microsoft.com/office/powerpoint/2010/main" val="383408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ood in a test tube">
            <a:extLst>
              <a:ext uri="{FF2B5EF4-FFF2-40B4-BE49-F238E27FC236}">
                <a16:creationId xmlns:a16="http://schemas.microsoft.com/office/drawing/2014/main" id="{EC07B252-5387-AD7F-CC31-B14F83FA6A68}"/>
              </a:ext>
            </a:extLst>
          </p:cNvPr>
          <p:cNvPicPr>
            <a:picLocks noChangeAspect="1"/>
          </p:cNvPicPr>
          <p:nvPr/>
        </p:nvPicPr>
        <p:blipFill rotWithShape="1">
          <a:blip r:embed="rId2"/>
          <a:srcRect t="4097" r="-2" b="11506"/>
          <a:stretch/>
        </p:blipFill>
        <p:spPr>
          <a:xfrm>
            <a:off x="20" y="10"/>
            <a:ext cx="12191981" cy="6857990"/>
          </a:xfrm>
          <a:prstGeom prst="rect">
            <a:avLst/>
          </a:prstGeom>
        </p:spPr>
      </p:pic>
      <p:sp>
        <p:nvSpPr>
          <p:cNvPr id="14" name="Rectangle 1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82CCAF-7C5A-4467-167E-3E92FB496453}"/>
              </a:ext>
            </a:extLst>
          </p:cNvPr>
          <p:cNvSpPr>
            <a:spLocks noGrp="1"/>
          </p:cNvSpPr>
          <p:nvPr>
            <p:ph type="title"/>
          </p:nvPr>
        </p:nvSpPr>
        <p:spPr>
          <a:xfrm>
            <a:off x="404553" y="697071"/>
            <a:ext cx="9078562" cy="5411409"/>
          </a:xfrm>
        </p:spPr>
        <p:txBody>
          <a:bodyPr vert="horz" lIns="91440" tIns="45720" rIns="91440" bIns="45720" rtlCol="0" anchor="b">
            <a:normAutofit/>
          </a:bodyPr>
          <a:lstStyle/>
          <a:p>
            <a:r>
              <a:rPr lang="en-US" sz="2800" dirty="0">
                <a:solidFill>
                  <a:schemeClr val="bg1"/>
                </a:solidFill>
              </a:rPr>
              <a:t>Conclusion</a:t>
            </a:r>
            <a:br>
              <a:rPr lang="en-US" sz="2800" dirty="0"/>
            </a:br>
            <a:r>
              <a:rPr lang="en-US" sz="2000" b="0" dirty="0">
                <a:solidFill>
                  <a:schemeClr val="bg1"/>
                </a:solidFill>
                <a:latin typeface="Times New Roman"/>
                <a:cs typeface="Times New Roman"/>
              </a:rPr>
              <a:t>The quality of the wine is a very important part for the consumers as well as the manufacturing industries. Industries are increasing their sales using product quality certification. Nowadays, all over the world wine is a regularly used beverage and the industries are using the certification of product quality to increases their value in the market. Previously, testing of product quality will be done at the end of the production, this is time taking process and it requires a lot of resources such as the need for various human experts for the assessment of product quality which makes this process very expensive. Every human has their own opinion about the test, so identifying the quality of the wine based on humans' experts it is a challenging task. There are several features to predict the wine quality, but the entire features will not be relevant for better prediction. The research aims to what wine features are important to get the promising result by implementing the machine learning classification algorithms such as Support Vector Machine (SVM), Naïve Bayes (NB), using the wine quality dataset. The algorithms, LR, RF, NB, DT ,SVM and NB give us the cross-validation accuracy of approximated to  73.1%, 72.1%, 71.7%, 63.2%, 63% and 59.2%. Amongst all  Random Forest Algorithm (RF) gives us the best accuracy of 74% and with this algorithm we can predicted whether the quality of the wine is good or bad</a:t>
            </a:r>
            <a:endParaRPr lang="en-US" sz="2000" dirty="0">
              <a:solidFill>
                <a:schemeClr val="bg1"/>
              </a:solidFill>
              <a:latin typeface="Times New Roman"/>
              <a:cs typeface="Times New Roman"/>
            </a:endParaRPr>
          </a:p>
          <a:p>
            <a:endParaRPr lang="en-US" sz="1700">
              <a:solidFill>
                <a:schemeClr val="bg1"/>
              </a:solidFill>
            </a:endParaRPr>
          </a:p>
        </p:txBody>
      </p:sp>
    </p:spTree>
    <p:extLst>
      <p:ext uri="{BB962C8B-B14F-4D97-AF65-F5344CB8AC3E}">
        <p14:creationId xmlns:p14="http://schemas.microsoft.com/office/powerpoint/2010/main" val="363742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DD39E94-046D-2E92-86D1-DFBE8B01FCCD}"/>
              </a:ext>
            </a:extLst>
          </p:cNvPr>
          <p:cNvPicPr>
            <a:picLocks noChangeAspect="1"/>
          </p:cNvPicPr>
          <p:nvPr/>
        </p:nvPicPr>
        <p:blipFill rotWithShape="1">
          <a:blip r:embed="rId2"/>
          <a:srcRect t="7386" b="7386"/>
          <a:stretch/>
        </p:blipFill>
        <p:spPr>
          <a:xfrm>
            <a:off x="47623" y="10"/>
            <a:ext cx="12192002" cy="6857990"/>
          </a:xfrm>
          <a:prstGeom prst="rect">
            <a:avLst/>
          </a:prstGeom>
        </p:spPr>
      </p:pic>
      <p:sp>
        <p:nvSpPr>
          <p:cNvPr id="44" name="Rectangle 43">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16B4B1-4E59-BBA3-BAE8-46CD875A6F40}"/>
              </a:ext>
            </a:extLst>
          </p:cNvPr>
          <p:cNvSpPr>
            <a:spLocks noGrp="1"/>
          </p:cNvSpPr>
          <p:nvPr>
            <p:ph type="title"/>
          </p:nvPr>
        </p:nvSpPr>
        <p:spPr>
          <a:xfrm>
            <a:off x="6777039" y="217489"/>
            <a:ext cx="5416390" cy="6510050"/>
          </a:xfrm>
        </p:spPr>
        <p:txBody>
          <a:bodyPr vert="horz" lIns="91440" tIns="45720" rIns="91440" bIns="45720" rtlCol="0" anchor="b">
            <a:normAutofit fontScale="90000"/>
          </a:bodyPr>
          <a:lstStyle/>
          <a:p>
            <a:r>
              <a:rPr lang="en-US" sz="3200" b="0" dirty="0">
                <a:solidFill>
                  <a:schemeClr val="bg1"/>
                </a:solidFill>
                <a:latin typeface="Cambria"/>
                <a:ea typeface="Cambria"/>
              </a:rPr>
              <a:t>REFERENCES</a:t>
            </a:r>
            <a:br>
              <a:rPr lang="en-US" sz="3200" b="0" dirty="0">
                <a:latin typeface="Cambria"/>
              </a:rPr>
            </a:br>
            <a:r>
              <a:rPr lang="en-US" sz="1000" b="0" dirty="0">
                <a:solidFill>
                  <a:schemeClr val="bg1"/>
                </a:solidFill>
              </a:rPr>
              <a:t> </a:t>
            </a:r>
            <a:r>
              <a:rPr lang="en-US" sz="2000" b="0" dirty="0">
                <a:solidFill>
                  <a:schemeClr val="bg1"/>
                </a:solidFill>
                <a:latin typeface="Times New Roman"/>
                <a:cs typeface="Times New Roman"/>
              </a:rPr>
              <a:t>[1] Hopfer, H., &amp; Heymann, H., ”Judging wine quality: Do we need experts, consumers or trained panelists?,” Food Quality and Preference, 32, 2014, pp.221-233.</a:t>
            </a:r>
            <a:br>
              <a:rPr lang="en-US" sz="2000" b="0" dirty="0">
                <a:solidFill>
                  <a:schemeClr val="bg1"/>
                </a:solidFill>
                <a:latin typeface="Times New Roman"/>
                <a:cs typeface="Times New Roman"/>
              </a:rPr>
            </a:br>
            <a:r>
              <a:rPr lang="en-US" sz="2000" b="0" dirty="0">
                <a:solidFill>
                  <a:schemeClr val="bg1"/>
                </a:solidFill>
                <a:latin typeface="Times New Roman"/>
                <a:cs typeface="Times New Roman"/>
              </a:rPr>
              <a:t> [2] Sáenz-</a:t>
            </a:r>
            <a:r>
              <a:rPr lang="en-US" sz="2000" b="0" dirty="0" err="1">
                <a:solidFill>
                  <a:schemeClr val="bg1"/>
                </a:solidFill>
                <a:latin typeface="Times New Roman"/>
                <a:cs typeface="Times New Roman"/>
              </a:rPr>
              <a:t>Navajas</a:t>
            </a:r>
            <a:r>
              <a:rPr lang="en-US" sz="2000" b="0" dirty="0">
                <a:solidFill>
                  <a:schemeClr val="bg1"/>
                </a:solidFill>
                <a:latin typeface="Times New Roman"/>
                <a:cs typeface="Times New Roman"/>
              </a:rPr>
              <a:t>, M. P., Campo, E., Sutan, A., Ballester, J., &amp; Valentin, D., “Perception of wine quality according to extrinsic cues: The case of Burgundy wine consumers,” Food Quality and Preference, 27(1), 2013, pp.44-53.</a:t>
            </a:r>
            <a:br>
              <a:rPr lang="en-US" sz="2000" b="0" dirty="0">
                <a:solidFill>
                  <a:schemeClr val="bg1"/>
                </a:solidFill>
                <a:latin typeface="Times New Roman"/>
                <a:cs typeface="Times New Roman"/>
              </a:rPr>
            </a:br>
            <a:r>
              <a:rPr lang="en-US" sz="2000" b="0" dirty="0">
                <a:solidFill>
                  <a:schemeClr val="bg1"/>
                </a:solidFill>
                <a:latin typeface="Times New Roman"/>
                <a:cs typeface="Times New Roman"/>
              </a:rPr>
              <a:t> [3] Gupta, Y., “Selection of important features and predicting wine quality using machine learning techniques,” Procedia Computer Science, 125, 2018, pp.305-312.</a:t>
            </a:r>
            <a:br>
              <a:rPr lang="en-US" sz="2000" b="0" dirty="0">
                <a:solidFill>
                  <a:schemeClr val="bg1"/>
                </a:solidFill>
                <a:latin typeface="Times New Roman"/>
                <a:cs typeface="Times New Roman"/>
              </a:rPr>
            </a:br>
            <a:r>
              <a:rPr lang="en-US" sz="2000" b="0" dirty="0">
                <a:solidFill>
                  <a:schemeClr val="bg1"/>
                </a:solidFill>
                <a:latin typeface="Times New Roman"/>
                <a:cs typeface="Times New Roman"/>
              </a:rPr>
              <a:t> [4] Freitas, A. A.: Data mining and knowledge discovery with evolutionary algorithms. Springer Science &amp; Business Media, 2013. </a:t>
            </a:r>
            <a:br>
              <a:rPr lang="en-US" sz="2000" b="0" dirty="0">
                <a:solidFill>
                  <a:schemeClr val="bg1"/>
                </a:solidFill>
                <a:latin typeface="Times New Roman"/>
                <a:cs typeface="Times New Roman"/>
              </a:rPr>
            </a:br>
            <a:r>
              <a:rPr lang="en-US" sz="2000" b="0" dirty="0">
                <a:solidFill>
                  <a:schemeClr val="bg1"/>
                </a:solidFill>
                <a:latin typeface="Times New Roman"/>
                <a:cs typeface="Times New Roman"/>
              </a:rPr>
              <a:t>[5] Han, J., Pei, J., &amp; Kamber, M.: Data mining: concepts and techniques. 3rd Edition. Elsevier, USA: Morgan Kaufmann, 2001.</a:t>
            </a:r>
            <a:br>
              <a:rPr lang="en-US" sz="2000" b="0" dirty="0">
                <a:solidFill>
                  <a:schemeClr val="bg1"/>
                </a:solidFill>
                <a:latin typeface="Times New Roman"/>
                <a:cs typeface="Times New Roman"/>
              </a:rPr>
            </a:br>
            <a:r>
              <a:rPr lang="en-US" sz="2000" b="0" dirty="0">
                <a:solidFill>
                  <a:schemeClr val="bg1"/>
                </a:solidFill>
                <a:latin typeface="Times New Roman"/>
                <a:cs typeface="Times New Roman"/>
              </a:rPr>
              <a:t> [6] Larose, D. T., &amp; Larose, C. D.: Introduction to data mining and knowledge discovery. John Wiley &amp; Sons, 1996.</a:t>
            </a:r>
            <a:br>
              <a:rPr lang="en-US" sz="2000" b="0" dirty="0">
                <a:solidFill>
                  <a:schemeClr val="bg1"/>
                </a:solidFill>
                <a:latin typeface="Times New Roman"/>
                <a:cs typeface="Times New Roman"/>
              </a:rPr>
            </a:br>
            <a:r>
              <a:rPr lang="en-US" sz="2000" b="0" dirty="0">
                <a:solidFill>
                  <a:schemeClr val="bg1"/>
                </a:solidFill>
                <a:latin typeface="Times New Roman"/>
                <a:cs typeface="Times New Roman"/>
              </a:rPr>
              <a:t> [7] Ponniah, P.: Data warehousing fundamentals: a comprehensive guide for IT professionals. John Wiley &amp; Sons, 2004. </a:t>
            </a:r>
            <a:endParaRPr lang="en-US" sz="2000">
              <a:solidFill>
                <a:schemeClr val="bg1"/>
              </a:solidFill>
              <a:latin typeface="Times New Roman"/>
              <a:cs typeface="Times New Roman"/>
            </a:endParaRPr>
          </a:p>
        </p:txBody>
      </p:sp>
    </p:spTree>
    <p:extLst>
      <p:ext uri="{BB962C8B-B14F-4D97-AF65-F5344CB8AC3E}">
        <p14:creationId xmlns:p14="http://schemas.microsoft.com/office/powerpoint/2010/main" val="224632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A57F1A-4AE5-F8F0-32CF-F59265646CAB}"/>
              </a:ext>
            </a:extLst>
          </p:cNvPr>
          <p:cNvPicPr>
            <a:picLocks noChangeAspect="1"/>
          </p:cNvPicPr>
          <p:nvPr/>
        </p:nvPicPr>
        <p:blipFill rotWithShape="1">
          <a:blip r:embed="rId2"/>
          <a:srcRect t="20332" r="-2" b="-2"/>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EEA9F8-9940-0098-8199-AA00E2A3419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THANK YOU</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971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2" name="Rectangle 51">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Flower in a glass container">
            <a:extLst>
              <a:ext uri="{FF2B5EF4-FFF2-40B4-BE49-F238E27FC236}">
                <a16:creationId xmlns:a16="http://schemas.microsoft.com/office/drawing/2014/main" id="{7D7B6435-7F05-F7A3-2364-F8D3443B988D}"/>
              </a:ext>
            </a:extLst>
          </p:cNvPr>
          <p:cNvPicPr>
            <a:picLocks noChangeAspect="1"/>
          </p:cNvPicPr>
          <p:nvPr/>
        </p:nvPicPr>
        <p:blipFill rotWithShape="1">
          <a:blip r:embed="rId2"/>
          <a:srcRect l="7971" r="7662" b="4"/>
          <a:stretch/>
        </p:blipFill>
        <p:spPr>
          <a:xfrm>
            <a:off x="-2" y="10"/>
            <a:ext cx="8668512" cy="6857990"/>
          </a:xfrm>
          <a:prstGeom prst="rect">
            <a:avLst/>
          </a:prstGeom>
        </p:spPr>
      </p:pic>
      <p:sp>
        <p:nvSpPr>
          <p:cNvPr id="54" name="Rectangle 53">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D4BCCB-936B-591B-37FF-1C86FCA49478}"/>
              </a:ext>
            </a:extLst>
          </p:cNvPr>
          <p:cNvSpPr>
            <a:spLocks noGrp="1"/>
          </p:cNvSpPr>
          <p:nvPr>
            <p:ph type="title"/>
          </p:nvPr>
        </p:nvSpPr>
        <p:spPr>
          <a:xfrm>
            <a:off x="7360444" y="-246856"/>
            <a:ext cx="4761547" cy="3204134"/>
          </a:xfrm>
        </p:spPr>
        <p:txBody>
          <a:bodyPr vert="horz" lIns="91440" tIns="45720" rIns="91440" bIns="45720" rtlCol="0" anchor="b">
            <a:normAutofit/>
          </a:bodyPr>
          <a:lstStyle/>
          <a:p>
            <a:br>
              <a:rPr lang="en-US" sz="1900" dirty="0"/>
            </a:br>
            <a:r>
              <a:rPr lang="en-US" sz="2800" dirty="0">
                <a:latin typeface="Calibri"/>
                <a:cs typeface="Calibri"/>
              </a:rPr>
              <a:t>PRESENTERS</a:t>
            </a:r>
            <a:br>
              <a:rPr lang="en-US" sz="2800" dirty="0">
                <a:latin typeface="Calibri"/>
              </a:rPr>
            </a:br>
            <a:r>
              <a:rPr lang="en-US" sz="2000" dirty="0">
                <a:latin typeface="Cambria"/>
                <a:ea typeface="Cambria"/>
              </a:rPr>
              <a:t>Ashwanth ram A C  -CB.EN.U4CCE21009</a:t>
            </a:r>
            <a:br>
              <a:rPr lang="en-US" sz="2000" dirty="0">
                <a:latin typeface="Cambria"/>
              </a:rPr>
            </a:br>
            <a:r>
              <a:rPr lang="en-US" sz="2000" dirty="0">
                <a:latin typeface="Cambria"/>
                <a:ea typeface="Cambria"/>
              </a:rPr>
              <a:t>Gautam R S            -CB.EN.U4CCE21020</a:t>
            </a:r>
            <a:br>
              <a:rPr lang="en-US" sz="2000" dirty="0">
                <a:latin typeface="Cambria"/>
              </a:rPr>
            </a:br>
            <a:r>
              <a:rPr lang="en-US" sz="2000" dirty="0">
                <a:latin typeface="Cambria"/>
                <a:ea typeface="Cambria"/>
              </a:rPr>
              <a:t>Dhanush raj S       -CB.EN.U4CCE21015</a:t>
            </a:r>
            <a:br>
              <a:rPr lang="en-US" sz="2000" dirty="0">
                <a:latin typeface="Cambria"/>
              </a:rPr>
            </a:br>
            <a:r>
              <a:rPr lang="en-US" sz="2000" dirty="0">
                <a:latin typeface="Cambria"/>
                <a:ea typeface="Cambria"/>
              </a:rPr>
              <a:t>Harini raj R G        -CB.EN.U4CCE21026</a:t>
            </a:r>
            <a:br>
              <a:rPr lang="en-US" sz="2000" dirty="0">
                <a:latin typeface="Cambria"/>
              </a:rPr>
            </a:br>
            <a:endParaRPr lang="en-US" sz="2000" dirty="0">
              <a:latin typeface="Cambria"/>
              <a:ea typeface="Cambria"/>
            </a:endParaRPr>
          </a:p>
        </p:txBody>
      </p:sp>
      <p:sp>
        <p:nvSpPr>
          <p:cNvPr id="56" name="Rectangle 5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9672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7">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11">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13">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 descr="Blood in a test tube">
            <a:extLst>
              <a:ext uri="{FF2B5EF4-FFF2-40B4-BE49-F238E27FC236}">
                <a16:creationId xmlns:a16="http://schemas.microsoft.com/office/drawing/2014/main" id="{235FF7DD-6AEF-7DEF-741C-311634F42E29}"/>
              </a:ext>
            </a:extLst>
          </p:cNvPr>
          <p:cNvPicPr>
            <a:picLocks noChangeAspect="1"/>
          </p:cNvPicPr>
          <p:nvPr/>
        </p:nvPicPr>
        <p:blipFill rotWithShape="1">
          <a:blip r:embed="rId2"/>
          <a:srcRect l="15755" r="-3" b="-3"/>
          <a:stretch/>
        </p:blipFill>
        <p:spPr>
          <a:xfrm>
            <a:off x="20" y="10"/>
            <a:ext cx="8668492" cy="6857990"/>
          </a:xfrm>
          <a:prstGeom prst="rect">
            <a:avLst/>
          </a:prstGeom>
        </p:spPr>
      </p:pic>
      <p:sp>
        <p:nvSpPr>
          <p:cNvPr id="36" name="Rectangle 15">
            <a:extLst>
              <a:ext uri="{FF2B5EF4-FFF2-40B4-BE49-F238E27FC236}">
                <a16:creationId xmlns:a16="http://schemas.microsoft.com/office/drawing/2014/main" id="{EFAEC92A-2230-45B0-A12F-07F9F9EA4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654E623-6250-5DF5-1C1D-5EC2E18DF9D6}"/>
              </a:ext>
            </a:extLst>
          </p:cNvPr>
          <p:cNvSpPr txBox="1"/>
          <p:nvPr/>
        </p:nvSpPr>
        <p:spPr>
          <a:xfrm>
            <a:off x="6826376" y="1899189"/>
            <a:ext cx="4894667" cy="44924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US" sz="1600" dirty="0">
                <a:latin typeface="Times New Roman"/>
                <a:cs typeface="Times New Roman"/>
              </a:rPr>
              <a:t>                            </a:t>
            </a:r>
            <a:r>
              <a:rPr lang="en-US" sz="4000" dirty="0">
                <a:latin typeface="Times New Roman"/>
                <a:cs typeface="Times New Roman"/>
              </a:rPr>
              <a:t>  </a:t>
            </a:r>
            <a:r>
              <a:rPr lang="en-US" sz="4000" b="1" dirty="0">
                <a:latin typeface="Times New Roman"/>
                <a:cs typeface="Times New Roman"/>
              </a:rPr>
              <a:t>Introduction</a:t>
            </a:r>
            <a:endParaRPr lang="en-US" sz="4000" b="1">
              <a:latin typeface="Avenir Next LT Pro"/>
              <a:cs typeface="Times New Roman"/>
            </a:endParaRPr>
          </a:p>
          <a:p>
            <a:pPr marL="285750" indent="-285750">
              <a:spcAft>
                <a:spcPts val="600"/>
              </a:spcAft>
              <a:buFont typeface="Wingdings"/>
              <a:buChar char="Ø"/>
            </a:pPr>
            <a:r>
              <a:rPr lang="en-US" sz="1600" dirty="0">
                <a:latin typeface="Times New Roman"/>
                <a:cs typeface="Times New Roman"/>
              </a:rPr>
              <a:t>Wine quality prediction involves analyzing the chemical composition, sensory properties, and other relevant attributes of a wine to determine its overall quality or rating. It combines objective measurements, such as acidity and sugar levels, with subjective assessments, including aroma and taste evaluations, to estimate the wine's quality. Machine learning and statistical modeling techniques are commonly used to train algorithms on large datasets, enabling accurate predictions based on factors such as grape variety, winemaking techniques, region, and vintage. Wine quality prediction provides valuable insights for producers, distributors, and consumers, facilitating informed decision-making and enhancing the overall wine experience.</a:t>
            </a:r>
            <a:endParaRPr lang="en-US"/>
          </a:p>
        </p:txBody>
      </p:sp>
    </p:spTree>
    <p:extLst>
      <p:ext uri="{BB962C8B-B14F-4D97-AF65-F5344CB8AC3E}">
        <p14:creationId xmlns:p14="http://schemas.microsoft.com/office/powerpoint/2010/main" val="33424895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 name="Rectangle 6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a:extLst>
              <a:ext uri="{FF2B5EF4-FFF2-40B4-BE49-F238E27FC236}">
                <a16:creationId xmlns:a16="http://schemas.microsoft.com/office/drawing/2014/main" id="{4D561C16-BCF7-FD1A-A978-27BDBD6D35CA}"/>
              </a:ext>
            </a:extLst>
          </p:cNvPr>
          <p:cNvPicPr>
            <a:picLocks noChangeAspect="1"/>
          </p:cNvPicPr>
          <p:nvPr/>
        </p:nvPicPr>
        <p:blipFill rotWithShape="1">
          <a:blip r:embed="rId2"/>
          <a:srcRect l="5319" r="5792"/>
          <a:stretch/>
        </p:blipFill>
        <p:spPr>
          <a:xfrm>
            <a:off x="20" y="10"/>
            <a:ext cx="12191981" cy="6857990"/>
          </a:xfrm>
          <a:prstGeom prst="rect">
            <a:avLst/>
          </a:prstGeom>
        </p:spPr>
      </p:pic>
      <p:sp>
        <p:nvSpPr>
          <p:cNvPr id="63" name="Rectangle 6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F997FD-EB4A-62DC-ADFA-0A04586626B5}"/>
              </a:ext>
            </a:extLst>
          </p:cNvPr>
          <p:cNvSpPr>
            <a:spLocks noGrp="1"/>
          </p:cNvSpPr>
          <p:nvPr>
            <p:ph type="title"/>
          </p:nvPr>
        </p:nvSpPr>
        <p:spPr>
          <a:xfrm>
            <a:off x="404553" y="4058644"/>
            <a:ext cx="9078562" cy="2387600"/>
          </a:xfrm>
        </p:spPr>
        <p:txBody>
          <a:bodyPr vert="horz" lIns="91440" tIns="45720" rIns="91440" bIns="45720" rtlCol="0" anchor="b">
            <a:normAutofit fontScale="90000"/>
          </a:bodyPr>
          <a:lstStyle/>
          <a:p>
            <a:r>
              <a:rPr lang="en-US" sz="4000" dirty="0">
                <a:solidFill>
                  <a:schemeClr val="bg1"/>
                </a:solidFill>
              </a:rPr>
              <a:t>METHODOLOGY</a:t>
            </a:r>
          </a:p>
          <a:p>
            <a:r>
              <a:rPr lang="en-US" sz="2000" b="0" dirty="0">
                <a:solidFill>
                  <a:schemeClr val="bg1"/>
                </a:solidFill>
                <a:latin typeface="Times New Roman"/>
                <a:cs typeface="Times New Roman"/>
              </a:rPr>
              <a:t>In this method, we begin by acquiring a dataset and subsequently utilize machine learning methods to preprocess the data, replace the missing values by mean and also finding out the outliers and replacing it by its mean. This helps in simplifying the data by reducing its complexity. Next, we apply Logistic Regression Algorithm, Decision Tree, Random Forest Algorithm, KNN Classifier, Support Vector Machine  and Naive Bayes Classification algorithms to the processed dataset. By considering the characteristics of the dataset, we make predictions. And we compare all the algorithms and get their accuracy level. With this we come to a conclusion that, which algorithm suits the best for this model. And the predictions inform us whether the quality of the wine is good or bad.</a:t>
            </a:r>
            <a:endParaRPr lang="en-US" sz="2000">
              <a:solidFill>
                <a:schemeClr val="bg1"/>
              </a:solidFill>
              <a:latin typeface="Times New Roman"/>
              <a:cs typeface="Times New Roman"/>
            </a:endParaRPr>
          </a:p>
          <a:p>
            <a:endParaRPr lang="en-US" sz="1700">
              <a:solidFill>
                <a:schemeClr val="bg1"/>
              </a:solidFill>
            </a:endParaRPr>
          </a:p>
        </p:txBody>
      </p:sp>
    </p:spTree>
    <p:extLst>
      <p:ext uri="{BB962C8B-B14F-4D97-AF65-F5344CB8AC3E}">
        <p14:creationId xmlns:p14="http://schemas.microsoft.com/office/powerpoint/2010/main" val="260630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writing on a notepad">
            <a:extLst>
              <a:ext uri="{FF2B5EF4-FFF2-40B4-BE49-F238E27FC236}">
                <a16:creationId xmlns:a16="http://schemas.microsoft.com/office/drawing/2014/main" id="{6AFCB371-AAD1-696B-B3A9-34962DC37845}"/>
              </a:ext>
            </a:extLst>
          </p:cNvPr>
          <p:cNvPicPr>
            <a:picLocks noChangeAspect="1"/>
          </p:cNvPicPr>
          <p:nvPr/>
        </p:nvPicPr>
        <p:blipFill rotWithShape="1">
          <a:blip r:embed="rId2"/>
          <a:srcRect r="8" b="300"/>
          <a:stretch/>
        </p:blipFill>
        <p:spPr>
          <a:xfrm>
            <a:off x="-2" y="10"/>
            <a:ext cx="8668512" cy="6857990"/>
          </a:xfrm>
          <a:prstGeom prst="rect">
            <a:avLst/>
          </a:prstGeom>
        </p:spPr>
      </p:pic>
      <p:sp>
        <p:nvSpPr>
          <p:cNvPr id="14" name="Rectangle 13">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BE9C1B-A315-6231-9684-7797AD6024D1}"/>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Summarized Results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5168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4F2A1-2975-CA74-C845-C3A684C110E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1900" b="0" dirty="0">
                <a:latin typeface="Times New Roman"/>
                <a:cs typeface="Times New Roman"/>
              </a:rPr>
              <a:t>These subplots were generated, in which each subplot represents the mean values of a different feature grouped by the quality ratings in the 'wine' Data Frame. It provides a visual comparison of the mean values across different quality ratings for each feature.</a:t>
            </a:r>
            <a:endParaRPr lang="en-US" sz="1900">
              <a:latin typeface="Times New Roman"/>
              <a:cs typeface="Times New Roman"/>
            </a:endParaRPr>
          </a:p>
          <a:p>
            <a:endParaRPr lang="en-US" sz="1900" dirty="0">
              <a:latin typeface="Times New Roman"/>
              <a:cs typeface="Times New Roman"/>
            </a:endParaRPr>
          </a:p>
        </p:txBody>
      </p:sp>
      <p:sp>
        <p:nvSpPr>
          <p:cNvPr id="33"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Chart, bar chart&#10;&#10;Description automatically generated">
            <a:extLst>
              <a:ext uri="{FF2B5EF4-FFF2-40B4-BE49-F238E27FC236}">
                <a16:creationId xmlns:a16="http://schemas.microsoft.com/office/drawing/2014/main" id="{C31B9F89-5829-8768-169F-DDB09E1B09B8}"/>
              </a:ext>
            </a:extLst>
          </p:cNvPr>
          <p:cNvPicPr>
            <a:picLocks noChangeAspect="1"/>
          </p:cNvPicPr>
          <p:nvPr/>
        </p:nvPicPr>
        <p:blipFill>
          <a:blip r:embed="rId2"/>
          <a:stretch>
            <a:fillRect/>
          </a:stretch>
        </p:blipFill>
        <p:spPr>
          <a:xfrm>
            <a:off x="4864608" y="785987"/>
            <a:ext cx="6846363" cy="5134772"/>
          </a:xfrm>
          <a:prstGeom prst="rect">
            <a:avLst/>
          </a:prstGeom>
        </p:spPr>
      </p:pic>
    </p:spTree>
    <p:extLst>
      <p:ext uri="{BB962C8B-B14F-4D97-AF65-F5344CB8AC3E}">
        <p14:creationId xmlns:p14="http://schemas.microsoft.com/office/powerpoint/2010/main" val="124223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treemap chart&#10;&#10;Description automatically generated">
            <a:extLst>
              <a:ext uri="{FF2B5EF4-FFF2-40B4-BE49-F238E27FC236}">
                <a16:creationId xmlns:a16="http://schemas.microsoft.com/office/drawing/2014/main" id="{1AA24DE3-FCDB-F7CD-B74F-A5E98B310877}"/>
              </a:ext>
            </a:extLst>
          </p:cNvPr>
          <p:cNvPicPr>
            <a:picLocks noChangeAspect="1"/>
          </p:cNvPicPr>
          <p:nvPr/>
        </p:nvPicPr>
        <p:blipFill rotWithShape="1">
          <a:blip r:embed="rId2"/>
          <a:srcRect t="8484" b="27957"/>
          <a:stretch/>
        </p:blipFill>
        <p:spPr>
          <a:xfrm>
            <a:off x="20" y="10"/>
            <a:ext cx="12191981" cy="6857990"/>
          </a:xfrm>
          <a:prstGeom prst="rect">
            <a:avLst/>
          </a:prstGeom>
        </p:spPr>
      </p:pic>
      <p:sp>
        <p:nvSpPr>
          <p:cNvPr id="27"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A33268-811D-3CF3-B753-67052A23F308}"/>
              </a:ext>
            </a:extLst>
          </p:cNvPr>
          <p:cNvSpPr>
            <a:spLocks noGrp="1"/>
          </p:cNvSpPr>
          <p:nvPr>
            <p:ph type="title"/>
          </p:nvPr>
        </p:nvSpPr>
        <p:spPr>
          <a:xfrm>
            <a:off x="573886" y="4470785"/>
            <a:ext cx="9078562" cy="2387600"/>
          </a:xfrm>
        </p:spPr>
        <p:txBody>
          <a:bodyPr vert="horz" lIns="91440" tIns="45720" rIns="91440" bIns="45720" rtlCol="0" anchor="b">
            <a:normAutofit/>
          </a:bodyPr>
          <a:lstStyle/>
          <a:p>
            <a:r>
              <a:rPr lang="en-US" sz="2600" b="0" dirty="0">
                <a:solidFill>
                  <a:schemeClr val="bg1"/>
                </a:solidFill>
                <a:latin typeface="Times New Roman"/>
                <a:cs typeface="Times New Roman"/>
              </a:rPr>
              <a:t>A heatmap correlation matrix gives the relation between different features. The features having negative values are less correlated to each other. The cells having dark blue color are weakly correlated, and cells having red color are strongly correlated.</a:t>
            </a:r>
          </a:p>
          <a:p>
            <a:endParaRPr lang="en-US" sz="2600">
              <a:solidFill>
                <a:schemeClr val="bg1"/>
              </a:solidFill>
            </a:endParaRPr>
          </a:p>
        </p:txBody>
      </p:sp>
    </p:spTree>
    <p:extLst>
      <p:ext uri="{BB962C8B-B14F-4D97-AF65-F5344CB8AC3E}">
        <p14:creationId xmlns:p14="http://schemas.microsoft.com/office/powerpoint/2010/main" val="34381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histogram&#10;&#10;Description automatically generated">
            <a:extLst>
              <a:ext uri="{FF2B5EF4-FFF2-40B4-BE49-F238E27FC236}">
                <a16:creationId xmlns:a16="http://schemas.microsoft.com/office/drawing/2014/main" id="{F9C85835-9562-8EE4-1D3E-44EDABE5372F}"/>
              </a:ext>
            </a:extLst>
          </p:cNvPr>
          <p:cNvPicPr>
            <a:picLocks noChangeAspect="1"/>
          </p:cNvPicPr>
          <p:nvPr/>
        </p:nvPicPr>
        <p:blipFill rotWithShape="1">
          <a:blip r:embed="rId2"/>
          <a:srcRect t="10664" b="10664"/>
          <a:stretch/>
        </p:blipFill>
        <p:spPr>
          <a:xfrm>
            <a:off x="20" y="10"/>
            <a:ext cx="12191981" cy="6857990"/>
          </a:xfrm>
          <a:prstGeom prst="rect">
            <a:avLst/>
          </a:prstGeom>
        </p:spPr>
      </p:pic>
      <p:sp>
        <p:nvSpPr>
          <p:cNvPr id="44" name="Rectangle 4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CEA29B-E956-A8B0-26F5-AF1FB75B9CFE}"/>
              </a:ext>
            </a:extLst>
          </p:cNvPr>
          <p:cNvSpPr>
            <a:spLocks noGrp="1"/>
          </p:cNvSpPr>
          <p:nvPr>
            <p:ph type="title"/>
          </p:nvPr>
        </p:nvSpPr>
        <p:spPr>
          <a:xfrm>
            <a:off x="525505" y="4374024"/>
            <a:ext cx="9078562" cy="2617409"/>
          </a:xfrm>
        </p:spPr>
        <p:txBody>
          <a:bodyPr vert="horz" lIns="91440" tIns="45720" rIns="91440" bIns="45720" rtlCol="0" anchor="b">
            <a:normAutofit/>
          </a:bodyPr>
          <a:lstStyle/>
          <a:p>
            <a:r>
              <a:rPr lang="en-US" sz="3100" b="0" dirty="0">
                <a:solidFill>
                  <a:schemeClr val="bg1"/>
                </a:solidFill>
                <a:latin typeface="Times New Roman"/>
                <a:cs typeface="Times New Roman"/>
              </a:rPr>
              <a:t>The quality ratings range from 3 to 8, with 3 being the lowest and 5 being the highest.</a:t>
            </a:r>
            <a:endParaRPr lang="en-US" sz="3100" dirty="0">
              <a:solidFill>
                <a:schemeClr val="bg1"/>
              </a:solidFill>
              <a:latin typeface="Times New Roman"/>
              <a:cs typeface="Times New Roman"/>
            </a:endParaRPr>
          </a:p>
          <a:p>
            <a:r>
              <a:rPr lang="en-US" sz="3100" b="0" dirty="0">
                <a:solidFill>
                  <a:schemeClr val="bg1"/>
                </a:solidFill>
                <a:latin typeface="Times New Roman"/>
                <a:cs typeface="Times New Roman"/>
              </a:rPr>
              <a:t>The distribution is not perfectly balanced, with a higher concentration of wines receiving ratings in the range of 5, 6, and 7.</a:t>
            </a:r>
            <a:endParaRPr lang="en-US" sz="3100" dirty="0">
              <a:solidFill>
                <a:schemeClr val="bg1"/>
              </a:solidFill>
              <a:latin typeface="Times New Roman"/>
              <a:cs typeface="Times New Roman"/>
            </a:endParaRPr>
          </a:p>
          <a:p>
            <a:endParaRPr lang="en-US" sz="3100">
              <a:solidFill>
                <a:schemeClr val="bg1"/>
              </a:solidFill>
            </a:endParaRPr>
          </a:p>
        </p:txBody>
      </p:sp>
    </p:spTree>
    <p:extLst>
      <p:ext uri="{BB962C8B-B14F-4D97-AF65-F5344CB8AC3E}">
        <p14:creationId xmlns:p14="http://schemas.microsoft.com/office/powerpoint/2010/main" val="134614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bar chart&#10;&#10;Description automatically generated">
            <a:extLst>
              <a:ext uri="{FF2B5EF4-FFF2-40B4-BE49-F238E27FC236}">
                <a16:creationId xmlns:a16="http://schemas.microsoft.com/office/drawing/2014/main" id="{8B491135-374E-CAD8-0314-2BB38B4863CB}"/>
              </a:ext>
            </a:extLst>
          </p:cNvPr>
          <p:cNvPicPr>
            <a:picLocks noChangeAspect="1"/>
          </p:cNvPicPr>
          <p:nvPr/>
        </p:nvPicPr>
        <p:blipFill rotWithShape="1">
          <a:blip r:embed="rId2"/>
          <a:srcRect r="15944"/>
          <a:stretch/>
        </p:blipFill>
        <p:spPr>
          <a:xfrm>
            <a:off x="4672535" y="10"/>
            <a:ext cx="7519465" cy="6857990"/>
          </a:xfrm>
          <a:prstGeom prst="rect">
            <a:avLst/>
          </a:prstGeom>
        </p:spPr>
      </p:pic>
      <p:sp>
        <p:nvSpPr>
          <p:cNvPr id="14" name="Rectangle 13">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92C5D5-3CD2-01C6-BC31-F5878F18C0C9}"/>
              </a:ext>
            </a:extLst>
          </p:cNvPr>
          <p:cNvSpPr>
            <a:spLocks noGrp="1"/>
          </p:cNvSpPr>
          <p:nvPr>
            <p:ph type="title"/>
          </p:nvPr>
        </p:nvSpPr>
        <p:spPr>
          <a:xfrm>
            <a:off x="175600" y="336172"/>
            <a:ext cx="4591835" cy="4220134"/>
          </a:xfrm>
        </p:spPr>
        <p:txBody>
          <a:bodyPr vert="horz" lIns="91440" tIns="45720" rIns="91440" bIns="45720" rtlCol="0" anchor="b">
            <a:noAutofit/>
          </a:bodyPr>
          <a:lstStyle/>
          <a:p>
            <a:r>
              <a:rPr lang="en-US" sz="1800" b="0" dirty="0">
                <a:latin typeface="Times New Roman"/>
                <a:cs typeface="Times New Roman"/>
              </a:rPr>
              <a:t>This plot has been generated by  binning on the 'quality' column of the 'wine' Data Frame . The values of the quality of the wine between 2 and 6.5 will be labeled as 'bad', and values between 6.5 and 8 will be labeled as 'good'. By using Label Encoder object, which is used to convert the bin labels ('bad' and 'good') into numeric values. This step is necessary for certain machine learning algorithms that require numeric labels. This graph provides an overview of how many instances fall into each quality rating category. The bar plot provides insights into the distribution of instances across the different quality categories</a:t>
            </a:r>
            <a:endParaRPr lang="en-US" sz="1800">
              <a:latin typeface="Times New Roman"/>
              <a:cs typeface="Times New Roman"/>
            </a:endParaRPr>
          </a:p>
          <a:p>
            <a:endParaRPr lang="en-US" sz="120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37532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16</Slides>
  <Notes>0</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office theme</vt:lpstr>
      <vt:lpstr>AccentBoxVTI</vt:lpstr>
      <vt:lpstr>Wine Quality Prediction</vt:lpstr>
      <vt:lpstr> PRESENTERS Ashwanth ram A C  -CB.EN.U4CCE21009 Gautam R S            -CB.EN.U4CCE21020 Dhanush raj S       -CB.EN.U4CCE21015 Harini raj R G        -CB.EN.U4CCE21026 </vt:lpstr>
      <vt:lpstr>PowerPoint Presentation</vt:lpstr>
      <vt:lpstr>METHODOLOGY In this method, we begin by acquiring a dataset and subsequently utilize machine learning methods to preprocess the data, replace the missing values by mean and also finding out the outliers and replacing it by its mean. This helps in simplifying the data by reducing its complexity. Next, we apply Logistic Regression Algorithm, Decision Tree, Random Forest Algorithm, KNN Classifier, Support Vector Machine  and Naive Bayes Classification algorithms to the processed dataset. By considering the characteristics of the dataset, we make predictions. And we compare all the algorithms and get their accuracy level. With this we come to a conclusion that, which algorithm suits the best for this model. And the predictions inform us whether the quality of the wine is good or bad. </vt:lpstr>
      <vt:lpstr>Summarized Results</vt:lpstr>
      <vt:lpstr>These subplots were generated, in which each subplot represents the mean values of a different feature grouped by the quality ratings in the 'wine' Data Frame. It provides a visual comparison of the mean values across different quality ratings for each feature. </vt:lpstr>
      <vt:lpstr>A heatmap correlation matrix gives the relation between different features. The features having negative values are less correlated to each other. The cells having dark blue color are weakly correlated, and cells having red color are strongly correlated. </vt:lpstr>
      <vt:lpstr>The quality ratings range from 3 to 8, with 3 being the lowest and 5 being the highest. The distribution is not perfectly balanced, with a higher concentration of wines receiving ratings in the range of 5, 6, and 7. </vt:lpstr>
      <vt:lpstr>This plot has been generated by  binning on the 'quality' column of the 'wine' Data Frame . The values of the quality of the wine between 2 and 6.5 will be labeled as 'bad', and values between 6.5 and 8 will be labeled as 'good'. By using Label Encoder object, which is used to convert the bin labels ('bad' and 'good') into numeric values. This step is necessary for certain machine learning algorithms that require numeric labels. This graph provides an overview of how many instances fall into each quality rating category. The bar plot provides insights into the distribution of instances across the different quality categories </vt:lpstr>
      <vt:lpstr>This graph was generated by  performing the binary classification by converting the target variable into binary labels and it can be viewed by  trains multiple classifiers,  predictions on the test set was generated, and  the confusion matrices was calculated  and visualized with the help of heatmaps. The  confusion matrices provide insights into the performance of each classifier in terms of correctly and incorrectly classified instances. </vt:lpstr>
      <vt:lpstr>Cross-validation helps to obtain a more reliable estimate of a model's performance. By considering multiple subsets of the dataset, cross-validation reduces the bias and variance that may be present in a single train-test split, providing a more robust evaluation of the model's performance.  </vt:lpstr>
      <vt:lpstr>The ROC (Receiver Operating Characteristic) curve is a graphical representation used in machine learning to evaluate the performance of a classification model The ROC curve provides a visual representation of the performance of the  RandomForestClassifier in distinguishing between different classes.  </vt:lpstr>
      <vt:lpstr>PowerPoint Presentation</vt:lpstr>
      <vt:lpstr>Conclusion The quality of the wine is a very important part for the consumers as well as the manufacturing industries. Industries are increasing their sales using product quality certification. Nowadays, all over the world wine is a regularly used beverage and the industries are using the certification of product quality to increases their value in the market. Previously, testing of product quality will be done at the end of the production, this is time taking process and it requires a lot of resources such as the need for various human experts for the assessment of product quality which makes this process very expensive. Every human has their own opinion about the test, so identifying the quality of the wine based on humans' experts it is a challenging task. There are several features to predict the wine quality, but the entire features will not be relevant for better prediction. The research aims to what wine features are important to get the promising result by implementing the machine learning classification algorithms such as Support Vector Machine (SVM), Naïve Bayes (NB), using the wine quality dataset. The algorithms, LR, RF, NB, DT ,SVM and NB give us the cross-validation accuracy of approximated to  73.1%, 72.1%, 71.7%, 63.2%, 63% and 59.2%. Amongst all  Random Forest Algorithm (RF) gives us the best accuracy of 74% and with this algorithm we can predicted whether the quality of the wine is good or bad </vt:lpstr>
      <vt:lpstr>REFERENCES  [1] Hopfer, H., &amp; Heymann, H., ”Judging wine quality: Do we need experts, consumers or trained panelists?,” Food Quality and Preference, 32, 2014, pp.221-233.  [2] Sáenz-Navajas, M. P., Campo, E., Sutan, A., Ballester, J., &amp; Valentin, D., “Perception of wine quality according to extrinsic cues: The case of Burgundy wine consumers,” Food Quality and Preference, 27(1), 2013, pp.44-53.  [3] Gupta, Y., “Selection of important features and predicting wine quality using machine learning techniques,” Procedia Computer Science, 125, 2018, pp.305-312.  [4] Freitas, A. A.: Data mining and knowledge discovery with evolutionary algorithms. Springer Science &amp; Business Media, 2013.  [5] Han, J., Pei, J., &amp; Kamber, M.: Data mining: concepts and techniques. 3rd Edition. Elsevier, USA: Morgan Kaufmann, 2001.  [6] Larose, D. T., &amp; Larose, C. D.: Introduction to data mining and knowledge discovery. John Wiley &amp; Sons, 1996.  [7] Ponniah, P.: Data warehousing fundamentals: a comprehensive guide for IT professionals. John Wiley &amp; Sons, 2004.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215</cp:revision>
  <dcterms:created xsi:type="dcterms:W3CDTF">2023-06-05T16:17:27Z</dcterms:created>
  <dcterms:modified xsi:type="dcterms:W3CDTF">2023-06-05T18:09:54Z</dcterms:modified>
</cp:coreProperties>
</file>